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97" r:id="rId2"/>
    <p:sldId id="350" r:id="rId3"/>
    <p:sldId id="303" r:id="rId4"/>
    <p:sldId id="309" r:id="rId5"/>
    <p:sldId id="310" r:id="rId6"/>
    <p:sldId id="311" r:id="rId7"/>
    <p:sldId id="312" r:id="rId8"/>
    <p:sldId id="321" r:id="rId9"/>
    <p:sldId id="313" r:id="rId10"/>
    <p:sldId id="314" r:id="rId11"/>
    <p:sldId id="315" r:id="rId12"/>
    <p:sldId id="316" r:id="rId13"/>
    <p:sldId id="317" r:id="rId14"/>
    <p:sldId id="318" r:id="rId15"/>
    <p:sldId id="320" r:id="rId16"/>
    <p:sldId id="319" r:id="rId17"/>
    <p:sldId id="343" r:id="rId18"/>
    <p:sldId id="344" r:id="rId19"/>
    <p:sldId id="35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93716-1146-42A8-B7C8-23EB537BF11C}" type="datetimeFigureOut">
              <a:rPr lang="cs-CZ" smtClean="0"/>
              <a:pPr/>
              <a:t>8.6.2015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9D77E-9565-40D6-8A42-5181E57E1E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5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10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11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12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13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14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15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16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17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18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19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4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5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7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8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D10C138-F304-4293-AA3A-BF087EFC67D5}" type="slidenum">
              <a:rPr lang="cs-CZ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18" charset="0"/>
                <a:buNone/>
              </a:pPr>
              <a:t>9</a:t>
            </a:fld>
            <a:endParaRPr lang="cs-CZ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2038" y="719138"/>
            <a:ext cx="4732337" cy="35496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497054"/>
            <a:ext cx="5486976" cy="4180755"/>
          </a:xfrm>
          <a:noFill/>
          <a:ln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5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FA3E-AD24-46B9-B23C-DC66D0E94237}" type="datetimeFigureOut">
              <a:rPr lang="cs-CZ" smtClean="0"/>
              <a:pPr/>
              <a:t>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2F3F-57B9-4E8F-9EDD-EFF1D97E8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90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FA3E-AD24-46B9-B23C-DC66D0E94237}" type="datetimeFigureOut">
              <a:rPr lang="cs-CZ" smtClean="0"/>
              <a:pPr/>
              <a:t>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2F3F-57B9-4E8F-9EDD-EFF1D97E8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98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FA3E-AD24-46B9-B23C-DC66D0E94237}" type="datetimeFigureOut">
              <a:rPr lang="cs-CZ" smtClean="0"/>
              <a:pPr/>
              <a:t>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2F3F-57B9-4E8F-9EDD-EFF1D97E8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43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FA3E-AD24-46B9-B23C-DC66D0E94237}" type="datetimeFigureOut">
              <a:rPr lang="cs-CZ" smtClean="0"/>
              <a:pPr/>
              <a:t>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2F3F-57B9-4E8F-9EDD-EFF1D97E8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59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FA3E-AD24-46B9-B23C-DC66D0E94237}" type="datetimeFigureOut">
              <a:rPr lang="cs-CZ" smtClean="0"/>
              <a:pPr/>
              <a:t>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2F3F-57B9-4E8F-9EDD-EFF1D97E8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3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FA3E-AD24-46B9-B23C-DC66D0E94237}" type="datetimeFigureOut">
              <a:rPr lang="cs-CZ" smtClean="0"/>
              <a:pPr/>
              <a:t>8.6.2015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2F3F-57B9-4E8F-9EDD-EFF1D97E8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95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FA3E-AD24-46B9-B23C-DC66D0E94237}" type="datetimeFigureOut">
              <a:rPr lang="cs-CZ" smtClean="0"/>
              <a:pPr/>
              <a:t>8.6.2015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2F3F-57B9-4E8F-9EDD-EFF1D97E8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1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FA3E-AD24-46B9-B23C-DC66D0E94237}" type="datetimeFigureOut">
              <a:rPr lang="cs-CZ" smtClean="0"/>
              <a:pPr/>
              <a:t>8.6.2015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2F3F-57B9-4E8F-9EDD-EFF1D97E8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66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FA3E-AD24-46B9-B23C-DC66D0E94237}" type="datetimeFigureOut">
              <a:rPr lang="cs-CZ" smtClean="0"/>
              <a:pPr/>
              <a:t>8.6.2015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2F3F-57B9-4E8F-9EDD-EFF1D97E8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85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FA3E-AD24-46B9-B23C-DC66D0E94237}" type="datetimeFigureOut">
              <a:rPr lang="cs-CZ" smtClean="0"/>
              <a:pPr/>
              <a:t>8.6.2015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2F3F-57B9-4E8F-9EDD-EFF1D97E8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57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3FA3E-AD24-46B9-B23C-DC66D0E94237}" type="datetimeFigureOut">
              <a:rPr lang="cs-CZ" smtClean="0"/>
              <a:pPr/>
              <a:t>8.6.2015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2F3F-57B9-4E8F-9EDD-EFF1D97E8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7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3FA3E-AD24-46B9-B23C-DC66D0E94237}" type="datetimeFigureOut">
              <a:rPr lang="cs-CZ" smtClean="0"/>
              <a:pPr/>
              <a:t>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B2F3F-57B9-4E8F-9EDD-EFF1D97E8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14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7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2"/>
            <a:ext cx="849321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EATON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_COOPER 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PORTFOLIO</a:t>
            </a:r>
          </a:p>
          <a:p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	         Systémy elektrické požární signalizace</a:t>
            </a:r>
          </a:p>
          <a:p>
            <a:r>
              <a:rPr lang="cs-CZ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cs-CZ" sz="2000" dirty="0" smtClean="0"/>
          </a:p>
          <a:p>
            <a:endParaRPr lang="cs-CZ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38" name="Picture 2" descr="http://www.e-elektronika.net/wp-content/uploads/2009/11/df6000_graphite_m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4249" y="2619632"/>
            <a:ext cx="4528779" cy="3233350"/>
          </a:xfrm>
          <a:prstGeom prst="rect">
            <a:avLst/>
          </a:prstGeom>
          <a:noFill/>
        </p:spPr>
      </p:pic>
      <p:pic>
        <p:nvPicPr>
          <p:cNvPr id="65546" name="Picture 10" descr="Menvier MBG8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0558" y="2676568"/>
            <a:ext cx="1905000" cy="1685926"/>
          </a:xfrm>
          <a:prstGeom prst="rect">
            <a:avLst/>
          </a:prstGeom>
          <a:noFill/>
        </p:spPr>
      </p:pic>
      <p:pic>
        <p:nvPicPr>
          <p:cNvPr id="65548" name="Picture 12" descr="Menvier CIOP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7022" y="4838830"/>
            <a:ext cx="1905000" cy="1543051"/>
          </a:xfrm>
          <a:prstGeom prst="rect">
            <a:avLst/>
          </a:prstGeom>
          <a:noFill/>
        </p:spPr>
      </p:pic>
      <p:pic>
        <p:nvPicPr>
          <p:cNvPr id="65550" name="Picture 14" descr="P&amp;rcaron;íslušenství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179" y="2459384"/>
            <a:ext cx="2372493" cy="1844613"/>
          </a:xfrm>
          <a:prstGeom prst="rect">
            <a:avLst/>
          </a:prstGeom>
          <a:noFill/>
        </p:spPr>
      </p:pic>
      <p:pic>
        <p:nvPicPr>
          <p:cNvPr id="65554" name="Picture 18" descr="Menvier MAP8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3562" y="4660868"/>
            <a:ext cx="1747363" cy="1851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Automatické hlásiče 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66652" y="1985554"/>
            <a:ext cx="7550330" cy="8953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err="1" smtClean="0">
                <a:latin typeface="Calibri" pitchFamily="34" charset="0"/>
              </a:rPr>
              <a:t>Opticko</a:t>
            </a:r>
            <a:r>
              <a:rPr lang="cs-CZ" sz="2000" dirty="0" smtClean="0">
                <a:latin typeface="Calibri" pitchFamily="34" charset="0"/>
              </a:rPr>
              <a:t> kouřový adresovatelný detektor 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Základní typ, detekuje viditelný kouř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Teplotní adresovatelný detektor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Lze programovat jako: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err="1" smtClean="0">
                <a:latin typeface="Calibri" pitchFamily="34" charset="0"/>
              </a:rPr>
              <a:t>Termodiferenciální</a:t>
            </a:r>
            <a:r>
              <a:rPr lang="cs-CZ" sz="2000" i="1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Teplotní BS (střední teplota)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Teplotní CS (vysoká teplota)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err="1" smtClean="0">
                <a:latin typeface="Calibri" pitchFamily="34" charset="0"/>
              </a:rPr>
              <a:t>Multisenzorový</a:t>
            </a:r>
            <a:r>
              <a:rPr lang="cs-CZ" sz="2000" dirty="0" smtClean="0">
                <a:latin typeface="Calibri" pitchFamily="34" charset="0"/>
              </a:rPr>
              <a:t> adresovatelný detektor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Duální detekce </a:t>
            </a:r>
            <a:r>
              <a:rPr lang="cs-CZ" sz="2000" i="1" dirty="0" err="1" smtClean="0">
                <a:latin typeface="Calibri" pitchFamily="34" charset="0"/>
              </a:rPr>
              <a:t>opticko</a:t>
            </a:r>
            <a:r>
              <a:rPr lang="cs-CZ" sz="2000" i="1" dirty="0" smtClean="0">
                <a:latin typeface="Calibri" pitchFamily="34" charset="0"/>
              </a:rPr>
              <a:t> teplotní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Patice detektoru univerzální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  <a:endParaRPr lang="en-GB" sz="2000" dirty="0" smtClean="0">
              <a:latin typeface="Calibri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57346" name="Picture 2" descr="Menvier MAP8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275" y="1926695"/>
            <a:ext cx="1878075" cy="1926847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4377" y="4277781"/>
            <a:ext cx="2271167" cy="20519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Tlačítkové hlásiče 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66652" y="1985554"/>
            <a:ext cx="7550330" cy="8581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Tlačítkový hlásič na / pod omítku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Včetně sklíčka a testovacího klíčku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Obsahuje zkratový izolátor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Tlačítkový hlásič IP 67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Včetně sklíčka a testovacího klíčku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Obsahuje zkratový izolátor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  <a:endParaRPr lang="en-GB" sz="2000" dirty="0" smtClean="0">
              <a:latin typeface="Calibri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59394" name="Picture 2" descr="Menvier MBG8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7370" y="2313985"/>
            <a:ext cx="1905000" cy="1685926"/>
          </a:xfrm>
          <a:prstGeom prst="rect">
            <a:avLst/>
          </a:prstGeom>
          <a:noFill/>
        </p:spPr>
      </p:pic>
      <p:pic>
        <p:nvPicPr>
          <p:cNvPr id="59396" name="Picture 4" descr="Menvier MBG8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1872" y="4389120"/>
            <a:ext cx="180975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Vstupní a výstupní jednotky  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66652" y="1985554"/>
            <a:ext cx="7550330" cy="8581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Miniaturní vstupní / výstupní jednotka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1 vstup / 1 výstup, relé NO/NC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Vstupně výstupní jednotka 1IN / 1OUT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Relé 230V / 8 A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Vstupně výstupní jednotka 3IN / 3OUT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3 nezávislé vstupy a výstupy 24V / 1 A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  <a:endParaRPr lang="en-GB" sz="2000" dirty="0" smtClean="0">
              <a:latin typeface="Calibri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63490" name="Picture 2" descr="Menvier MC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125" y="2001749"/>
            <a:ext cx="1905000" cy="1314451"/>
          </a:xfrm>
          <a:prstGeom prst="rect">
            <a:avLst/>
          </a:prstGeom>
          <a:noFill/>
        </p:spPr>
      </p:pic>
      <p:pic>
        <p:nvPicPr>
          <p:cNvPr id="63492" name="Picture 4" descr="Menvier MIO1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9883" y="3372712"/>
            <a:ext cx="1372779" cy="1077632"/>
          </a:xfrm>
          <a:prstGeom prst="rect">
            <a:avLst/>
          </a:prstGeom>
          <a:noFill/>
        </p:spPr>
      </p:pic>
      <p:pic>
        <p:nvPicPr>
          <p:cNvPr id="63494" name="Picture 6" descr="Menvier MIO3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1510" y="4813527"/>
            <a:ext cx="1503408" cy="1107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Sirény a majáky dle EN 54-23 - adresovatelné  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14401" y="1985554"/>
            <a:ext cx="7550330" cy="13788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Adresovatelné sirény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Červené, bílé, IP67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err="1" smtClean="0">
                <a:latin typeface="Calibri" pitchFamily="34" charset="0"/>
              </a:rPr>
              <a:t>Podpaticové</a:t>
            </a:r>
            <a:r>
              <a:rPr lang="cs-CZ" sz="2000" dirty="0" smtClean="0">
                <a:latin typeface="Calibri" pitchFamily="34" charset="0"/>
              </a:rPr>
              <a:t> sirény a sirény s majákem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Včetně patice detektoru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Sirény na zeď s LED majákem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EN 54-23, červené, bílé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Majáky LED na zeď i na strop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>
                <a:latin typeface="Calibri" pitchFamily="34" charset="0"/>
              </a:rPr>
              <a:t>EN 54-23, červené, bílé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  <a:endParaRPr lang="en-GB" sz="2000" dirty="0" smtClean="0">
              <a:latin typeface="Calibri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65538" name="Picture 2" descr="Menvier MAS850L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2579" y="1825399"/>
            <a:ext cx="1385843" cy="1302693"/>
          </a:xfrm>
          <a:prstGeom prst="rect">
            <a:avLst/>
          </a:prstGeom>
          <a:noFill/>
        </p:spPr>
      </p:pic>
      <p:pic>
        <p:nvPicPr>
          <p:cNvPr id="65540" name="Picture 4" descr="Menvier MAS8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4589" y="2587015"/>
            <a:ext cx="1333594" cy="1206902"/>
          </a:xfrm>
          <a:prstGeom prst="rect">
            <a:avLst/>
          </a:prstGeom>
          <a:noFill/>
        </p:spPr>
      </p:pic>
      <p:pic>
        <p:nvPicPr>
          <p:cNvPr id="65546" name="Picture 10" descr="6000/SSR/V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3780" y="4793750"/>
            <a:ext cx="1736700" cy="1398044"/>
          </a:xfrm>
          <a:prstGeom prst="rect">
            <a:avLst/>
          </a:prstGeom>
          <a:noFill/>
        </p:spPr>
      </p:pic>
      <p:pic>
        <p:nvPicPr>
          <p:cNvPr id="65548" name="Picture 12" descr="Fulleon SOL-LX-W/RF/W1/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8969" y="5081451"/>
            <a:ext cx="1202962" cy="1202962"/>
          </a:xfrm>
          <a:prstGeom prst="rect">
            <a:avLst/>
          </a:prstGeom>
          <a:noFill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9600" y="3366485"/>
            <a:ext cx="1962331" cy="14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Sirény  konvenční  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14401" y="1985554"/>
            <a:ext cx="7550330" cy="1545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b="1" dirty="0" smtClean="0"/>
          </a:p>
          <a:p>
            <a:r>
              <a:rPr lang="cs-CZ" sz="2000" b="1" dirty="0" smtClean="0"/>
              <a:t>Sirény ROSHNI</a:t>
            </a:r>
          </a:p>
          <a:p>
            <a:r>
              <a:rPr lang="cs-CZ" sz="2000" i="1" dirty="0" smtClean="0"/>
              <a:t>Červená, bílá, IP65, 9 – 28 V</a:t>
            </a:r>
          </a:p>
          <a:p>
            <a:endParaRPr lang="cs-CZ" sz="2000" b="1" dirty="0" smtClean="0"/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b="1" dirty="0" smtClean="0"/>
              <a:t>Sirény Symphoni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/>
              <a:t>3 tóny, bílá, červená, 100dB, nízká spotřeba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/>
              <a:t>Červená, bílá, IP66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b="1" dirty="0" smtClean="0"/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b="1" dirty="0" smtClean="0"/>
              <a:t>Sirény ASKARI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i="1" dirty="0" smtClean="0"/>
              <a:t>červená, bílá, 2 tóny, IP54, 97dB, montáž do KO68</a:t>
            </a:r>
            <a:endParaRPr lang="cs-CZ" sz="2000" b="1" i="1" dirty="0" smtClean="0"/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b="1" dirty="0" smtClean="0"/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b="1" dirty="0" smtClean="0"/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  <a:endParaRPr lang="en-GB" sz="2000" dirty="0" smtClean="0">
              <a:latin typeface="Calibri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67586" name="Picture 2" descr="Fulleon AC/R/BB/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4205" y="4748665"/>
            <a:ext cx="1429059" cy="1364752"/>
          </a:xfrm>
          <a:prstGeom prst="rect">
            <a:avLst/>
          </a:prstGeom>
          <a:noFill/>
        </p:spPr>
      </p:pic>
      <p:pic>
        <p:nvPicPr>
          <p:cNvPr id="67588" name="Picture 4" descr="Fulleon ROLP/SV/R/S XP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2766" y="1672050"/>
            <a:ext cx="1449978" cy="1449978"/>
          </a:xfrm>
          <a:prstGeom prst="rect">
            <a:avLst/>
          </a:prstGeom>
          <a:noFill/>
        </p:spPr>
      </p:pic>
      <p:pic>
        <p:nvPicPr>
          <p:cNvPr id="67590" name="Picture 6" descr="Fulleon SY/IP/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2766" y="3199950"/>
            <a:ext cx="1504273" cy="129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kanálová </a:t>
            </a:r>
            <a:r>
              <a:rPr lang="cs-CZ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sirénová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jednotka 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14401" y="1985554"/>
            <a:ext cx="7550330" cy="1483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b="1" dirty="0" smtClean="0"/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Times New Roman" pitchFamily="18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  <a:cs typeface="Times New Roman" pitchFamily="18" charset="0"/>
              </a:rPr>
              <a:t>Slouží pro připojení konvenčních sirén</a:t>
            </a:r>
            <a:endParaRPr lang="en-GB" sz="2000" dirty="0" smtClean="0">
              <a:latin typeface="Calibri" pitchFamily="34" charset="0"/>
              <a:cs typeface="Times New Roman" pitchFamily="18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  <a:cs typeface="Times New Roman" pitchFamily="18" charset="0"/>
              </a:rPr>
              <a:t>Obsahuje 4 programovatelné okruhy </a:t>
            </a:r>
            <a:endParaRPr lang="en-GB" sz="2000" dirty="0" smtClean="0">
              <a:latin typeface="Calibri" pitchFamily="34" charset="0"/>
              <a:cs typeface="Times New Roman" pitchFamily="18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  <a:cs typeface="Times New Roman" pitchFamily="18" charset="0"/>
              </a:rPr>
              <a:t>Vlastní integrovaný zdroj a AKU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  <a:cs typeface="Times New Roman" pitchFamily="18" charset="0"/>
              </a:rPr>
              <a:t>Nezávisle programovatelné výstupy </a:t>
            </a:r>
            <a:endParaRPr lang="en-GB" sz="2000" dirty="0" smtClean="0">
              <a:latin typeface="Calibri" pitchFamily="34" charset="0"/>
              <a:cs typeface="Times New Roman" pitchFamily="18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  <a:cs typeface="Times New Roman" pitchFamily="18" charset="0"/>
              </a:rPr>
              <a:t>Monitorované výstupy</a:t>
            </a:r>
          </a:p>
          <a:p>
            <a:endParaRPr lang="cs-CZ" sz="2000" b="1" dirty="0" smtClean="0"/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b="1" dirty="0" smtClean="0"/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b="1" dirty="0" smtClean="0"/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  <a:endParaRPr lang="en-GB" sz="2000" dirty="0" smtClean="0">
              <a:latin typeface="Calibri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0202" y="2498588"/>
            <a:ext cx="2522537" cy="254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Majáky a kombinované sirény s majáky dle EN 54-23 - konvenční 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14401" y="1985554"/>
            <a:ext cx="7550330" cy="1568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Maják SOLISTA </a:t>
            </a:r>
          </a:p>
          <a:p>
            <a:r>
              <a:rPr lang="cs-CZ" sz="2000" i="1" dirty="0" smtClean="0"/>
              <a:t>Provedení na strop i na stěnu </a:t>
            </a:r>
          </a:p>
          <a:p>
            <a:r>
              <a:rPr lang="cs-CZ" sz="2000" i="1" dirty="0" smtClean="0"/>
              <a:t>Mělká i hluboká patice </a:t>
            </a:r>
          </a:p>
          <a:p>
            <a:r>
              <a:rPr lang="cs-CZ" sz="2000" i="1" dirty="0" smtClean="0"/>
              <a:t>Výběr z barev majáku i  záblesku majáku</a:t>
            </a:r>
          </a:p>
          <a:p>
            <a:endParaRPr lang="cs-CZ" sz="2000" i="1" dirty="0" smtClean="0"/>
          </a:p>
          <a:p>
            <a:endParaRPr lang="cs-CZ" sz="2000" i="1" dirty="0" smtClean="0"/>
          </a:p>
          <a:p>
            <a:endParaRPr lang="cs-CZ" sz="2000" i="1" dirty="0" smtClean="0"/>
          </a:p>
          <a:p>
            <a:r>
              <a:rPr lang="cs-CZ" sz="2000" b="1" dirty="0" smtClean="0"/>
              <a:t>Siréna s majákem ROLP </a:t>
            </a:r>
          </a:p>
          <a:p>
            <a:r>
              <a:rPr lang="cs-CZ" sz="2000" i="1" dirty="0" smtClean="0"/>
              <a:t>Výběr z barev sirény i záblesku majáku  </a:t>
            </a:r>
          </a:p>
          <a:p>
            <a:endParaRPr lang="cs-CZ" sz="2000" b="1" dirty="0" smtClean="0"/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b="1" dirty="0" smtClean="0"/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b="1" dirty="0" smtClean="0"/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i="1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  <a:endParaRPr lang="en-GB" sz="2000" dirty="0" smtClean="0">
              <a:latin typeface="Calibri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69634" name="Picture 2" descr="Fulleon SOL-LX-W/WF/R1/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8522" y="2235749"/>
            <a:ext cx="1085397" cy="1085397"/>
          </a:xfrm>
          <a:prstGeom prst="rect">
            <a:avLst/>
          </a:prstGeom>
          <a:noFill/>
        </p:spPr>
      </p:pic>
      <p:pic>
        <p:nvPicPr>
          <p:cNvPr id="69638" name="Picture 6" descr="Fulleon SOL-LX-C/WF/W1/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4854" y="2220686"/>
            <a:ext cx="1085397" cy="1085397"/>
          </a:xfrm>
          <a:prstGeom prst="rect">
            <a:avLst/>
          </a:prstGeom>
          <a:noFill/>
        </p:spPr>
      </p:pic>
      <p:pic>
        <p:nvPicPr>
          <p:cNvPr id="69640" name="Picture 8" descr="Fulleon ROLP/W1/LX-W/R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2844" y="4637316"/>
            <a:ext cx="902516" cy="1019792"/>
          </a:xfrm>
          <a:prstGeom prst="rect">
            <a:avLst/>
          </a:prstGeom>
          <a:noFill/>
        </p:spPr>
      </p:pic>
      <p:pic>
        <p:nvPicPr>
          <p:cNvPr id="69642" name="Picture 10" descr="Fulleon ROLP/R1/LX-W/W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9543" y="4605796"/>
            <a:ext cx="928642" cy="1061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Topologie systému 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27464" y="1998617"/>
            <a:ext cx="7550330" cy="4106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cs-CZ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6550" indent="-33655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  <a:endParaRPr lang="en-GB" sz="2000" dirty="0" smtClean="0">
              <a:latin typeface="Calibri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170" name="Obrázek 16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62" y="1919415"/>
            <a:ext cx="8353486" cy="4897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Síť 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27464" y="1998617"/>
            <a:ext cx="7550330" cy="4106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cs-CZ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6550" indent="-33655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  <a:endParaRPr lang="en-GB" sz="2000" dirty="0" smtClean="0">
              <a:latin typeface="Calibri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58" name="Obdélník 257"/>
          <p:cNvSpPr/>
          <p:nvPr/>
        </p:nvSpPr>
        <p:spPr>
          <a:xfrm>
            <a:off x="926756" y="1805281"/>
            <a:ext cx="61824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Max 126 </a:t>
            </a:r>
            <a:r>
              <a:rPr lang="cs-CZ" dirty="0" smtClean="0"/>
              <a:t>jednotek</a:t>
            </a:r>
            <a:r>
              <a:rPr lang="en-GB" dirty="0" smtClean="0"/>
              <a:t> </a:t>
            </a:r>
            <a:endParaRPr lang="cs-CZ" dirty="0" smtClean="0"/>
          </a:p>
          <a:p>
            <a:r>
              <a:rPr lang="cs-CZ" i="1" dirty="0" smtClean="0"/>
              <a:t>Ústředny</a:t>
            </a:r>
          </a:p>
          <a:p>
            <a:r>
              <a:rPr lang="cs-CZ" i="1" dirty="0" smtClean="0"/>
              <a:t>Zobrazovací a ovládací tabla</a:t>
            </a:r>
          </a:p>
          <a:p>
            <a:r>
              <a:rPr lang="cs-CZ" i="1" dirty="0" smtClean="0"/>
              <a:t>Síťové ovládací moduly</a:t>
            </a:r>
            <a:endParaRPr lang="en-GB" i="1" dirty="0" smtClean="0"/>
          </a:p>
          <a:p>
            <a:r>
              <a:rPr lang="cs-CZ" dirty="0" smtClean="0"/>
              <a:t>Doporučený kabel</a:t>
            </a:r>
          </a:p>
          <a:p>
            <a:r>
              <a:rPr lang="cs-CZ" i="1" dirty="0" smtClean="0"/>
              <a:t>Požárně odolný </a:t>
            </a:r>
            <a:r>
              <a:rPr lang="cs-CZ" i="1" dirty="0" err="1" smtClean="0"/>
              <a:t>twistovaný</a:t>
            </a:r>
            <a:r>
              <a:rPr lang="cs-CZ" i="1" dirty="0" smtClean="0"/>
              <a:t> kabel pro RS485</a:t>
            </a:r>
          </a:p>
          <a:p>
            <a:r>
              <a:rPr lang="cs-CZ" dirty="0" smtClean="0"/>
              <a:t>Maximální délka 1 kilometr</a:t>
            </a:r>
            <a:endParaRPr lang="en-GB" dirty="0" smtClean="0"/>
          </a:p>
        </p:txBody>
      </p:sp>
      <p:pic>
        <p:nvPicPr>
          <p:cNvPr id="259" name="Obrázek 25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413" y="3950283"/>
            <a:ext cx="7858125" cy="2664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79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Grafický a nadstavbový SW  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27464" y="1998617"/>
            <a:ext cx="7550330" cy="4106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cs-CZ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6550" indent="-33655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  <a:endParaRPr lang="en-GB" sz="2000" dirty="0" smtClean="0">
              <a:latin typeface="Calibri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133122" name="Picture 2" descr="http://www.abbas.cz/typo3temp/pics/bd5f0849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925" y="2027671"/>
            <a:ext cx="2833815" cy="2115961"/>
          </a:xfrm>
          <a:prstGeom prst="rect">
            <a:avLst/>
          </a:prstGeom>
          <a:noFill/>
        </p:spPr>
      </p:pic>
      <p:pic>
        <p:nvPicPr>
          <p:cNvPr id="133124" name="Picture 4" descr="http://www.alvis.sk/grafika/preview/MorePl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1656" y="3039762"/>
            <a:ext cx="2671642" cy="2059460"/>
          </a:xfrm>
          <a:prstGeom prst="rect">
            <a:avLst/>
          </a:prstGeom>
          <a:noFill/>
        </p:spPr>
      </p:pic>
      <p:pic>
        <p:nvPicPr>
          <p:cNvPr id="133126" name="Picture 6" descr="http://www.colsys.cz/files/ckeditor/fotogalerie/MG_re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132" y="3738881"/>
            <a:ext cx="3007755" cy="2258266"/>
          </a:xfrm>
          <a:prstGeom prst="rect">
            <a:avLst/>
          </a:prstGeom>
          <a:noFill/>
        </p:spPr>
      </p:pic>
      <p:pic>
        <p:nvPicPr>
          <p:cNvPr id="133128" name="Picture 8" descr="http://www.abbas.cz/uploads/RTEmagicP_EPS_C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289" y="1906587"/>
            <a:ext cx="5083689" cy="1017844"/>
          </a:xfrm>
          <a:prstGeom prst="rect">
            <a:avLst/>
          </a:prstGeom>
          <a:noFill/>
        </p:spPr>
      </p:pic>
      <p:pic>
        <p:nvPicPr>
          <p:cNvPr id="133130" name="Picture 10" descr="http://www.tirs.cz/app_themes/coral/imagegallery/tirsnet_sl_demo_butt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3392" y="5407111"/>
            <a:ext cx="3933825" cy="72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Signalizační</a:t>
            </a:r>
            <a:r>
              <a:rPr lang="cs-CZ" b="1" dirty="0" smtClean="0"/>
              <a:t> </a:t>
            </a:r>
            <a:r>
              <a:rPr lang="cs-CZ" b="1" dirty="0" smtClean="0"/>
              <a:t>zařízení pro EPS i průmysl (sirény, majáky, přídržné magnety)</a:t>
            </a:r>
            <a:endParaRPr lang="cs-CZ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026" name="Picture 2" descr="http://images.mavigard.com/image_files/group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7" y="2399259"/>
            <a:ext cx="9020436" cy="346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Požární signalizace - řešení pro malé a střední objekty 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"/>
          <p:cNvSpPr txBox="1">
            <a:spLocks noChangeArrowheads="1"/>
          </p:cNvSpPr>
          <p:nvPr/>
        </p:nvSpPr>
        <p:spPr>
          <a:xfrm>
            <a:off x="809898" y="1894114"/>
            <a:ext cx="7822928" cy="46209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b="1" dirty="0" smtClean="0">
                <a:latin typeface="Calibri" pitchFamily="34" charset="0"/>
                <a:ea typeface="+mj-ea"/>
                <a:cs typeface="+mj-cs"/>
              </a:rPr>
              <a:t>Adresný systém DF 6100  - přednosti</a:t>
            </a: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b="1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 smtClean="0">
                <a:latin typeface="Calibri" pitchFamily="34" charset="0"/>
                <a:ea typeface="+mj-ea"/>
                <a:cs typeface="+mj-cs"/>
              </a:rPr>
              <a:t>Výhodná cena </a:t>
            </a: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 smtClean="0">
                <a:latin typeface="Calibri" pitchFamily="34" charset="0"/>
                <a:ea typeface="+mj-ea"/>
                <a:cs typeface="+mj-cs"/>
              </a:rPr>
              <a:t>Přehledný dotykový displej</a:t>
            </a: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 smtClean="0">
                <a:latin typeface="Calibri" pitchFamily="34" charset="0"/>
                <a:ea typeface="+mj-ea"/>
                <a:cs typeface="+mj-cs"/>
              </a:rPr>
              <a:t>Extra tenké provedení </a:t>
            </a: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 smtClean="0">
                <a:latin typeface="Calibri" pitchFamily="34" charset="0"/>
                <a:ea typeface="+mj-ea"/>
                <a:cs typeface="+mj-cs"/>
              </a:rPr>
              <a:t>Integrovaný zdroj i akumulátory</a:t>
            </a: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 smtClean="0">
                <a:latin typeface="Calibri" pitchFamily="34" charset="0"/>
                <a:ea typeface="+mj-ea"/>
                <a:cs typeface="+mj-cs"/>
              </a:rPr>
              <a:t>1 a 2 smyčkové provedení </a:t>
            </a: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 smtClean="0">
                <a:latin typeface="Calibri" pitchFamily="34" charset="0"/>
                <a:ea typeface="+mj-ea"/>
                <a:cs typeface="+mj-cs"/>
              </a:rPr>
              <a:t>200 adres na smyčku</a:t>
            </a: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 smtClean="0">
                <a:latin typeface="Calibri" pitchFamily="34" charset="0"/>
                <a:ea typeface="+mj-ea"/>
                <a:cs typeface="+mj-cs"/>
              </a:rPr>
              <a:t>Konvenční 2 </a:t>
            </a:r>
            <a:r>
              <a:rPr lang="cs-CZ" sz="2000" dirty="0" err="1" smtClean="0">
                <a:latin typeface="Calibri" pitchFamily="34" charset="0"/>
                <a:ea typeface="+mj-ea"/>
                <a:cs typeface="+mj-cs"/>
              </a:rPr>
              <a:t>sirénové</a:t>
            </a:r>
            <a:r>
              <a:rPr lang="cs-CZ" sz="2000" dirty="0" smtClean="0">
                <a:latin typeface="Calibri" pitchFamily="34" charset="0"/>
                <a:ea typeface="+mj-ea"/>
                <a:cs typeface="+mj-cs"/>
              </a:rPr>
              <a:t> výstupy</a:t>
            </a: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dirty="0" smtClean="0">
                <a:latin typeface="Calibri" pitchFamily="34" charset="0"/>
                <a:ea typeface="+mj-ea"/>
                <a:cs typeface="+mj-cs"/>
              </a:rPr>
              <a:t>Plná podpora sítě (síťování ústředen) </a:t>
            </a: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624" y="2735151"/>
            <a:ext cx="2298700" cy="248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Požární signalizace - řešení pro střední a větší objekty 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"/>
          <p:cNvSpPr txBox="1">
            <a:spLocks noChangeArrowheads="1"/>
          </p:cNvSpPr>
          <p:nvPr/>
        </p:nvSpPr>
        <p:spPr>
          <a:xfrm>
            <a:off x="809898" y="1894114"/>
            <a:ext cx="7822928" cy="46209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000" b="1" dirty="0" smtClean="0">
                <a:latin typeface="Calibri" pitchFamily="34" charset="0"/>
                <a:ea typeface="+mj-ea"/>
                <a:cs typeface="+mj-cs"/>
              </a:rPr>
              <a:t>Adresný systém DF 6000 - přednosti</a:t>
            </a: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b="1" dirty="0" smtClean="0">
              <a:latin typeface="Calibri" pitchFamily="34" charset="0"/>
              <a:ea typeface="+mj-ea"/>
              <a:cs typeface="+mj-cs"/>
            </a:endParaRPr>
          </a:p>
          <a:p>
            <a:pPr marL="336550" indent="-336550">
              <a:lnSpc>
                <a:spcPct val="90000"/>
              </a:lnSpc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Přehledný dotykový displej</a:t>
            </a:r>
          </a:p>
          <a:p>
            <a:pPr marL="336550" indent="-336550">
              <a:lnSpc>
                <a:spcPct val="90000"/>
              </a:lnSpc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Integrovaná tiskárna – volitelně</a:t>
            </a:r>
          </a:p>
          <a:p>
            <a:pPr marL="336550" indent="-336550">
              <a:lnSpc>
                <a:spcPct val="90000"/>
              </a:lnSpc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2 a 4 smyčkové provedení s možností rozšíření</a:t>
            </a:r>
          </a:p>
          <a:p>
            <a:pPr marL="336550" indent="-336550">
              <a:lnSpc>
                <a:spcPct val="90000"/>
              </a:lnSpc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200 adres na smyčku</a:t>
            </a:r>
            <a:endParaRPr lang="en-GB" sz="2000" dirty="0" smtClean="0">
              <a:latin typeface="Calibri" pitchFamily="34" charset="0"/>
            </a:endParaRPr>
          </a:p>
          <a:p>
            <a:pPr marL="336550" indent="-336550">
              <a:lnSpc>
                <a:spcPct val="90000"/>
              </a:lnSpc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Podpora sítě, až 127 ústředen!</a:t>
            </a:r>
            <a:endParaRPr lang="en-GB" sz="2000" dirty="0" smtClean="0">
              <a:latin typeface="Calibri" pitchFamily="34" charset="0"/>
            </a:endParaRPr>
          </a:p>
          <a:p>
            <a:pPr marL="336550" indent="-336550">
              <a:lnSpc>
                <a:spcPct val="90000"/>
              </a:lnSpc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err="1" smtClean="0">
                <a:latin typeface="Calibri" pitchFamily="34" charset="0"/>
              </a:rPr>
              <a:t>Ochranný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kryt</a:t>
            </a:r>
            <a:r>
              <a:rPr lang="en-GB" sz="2000" dirty="0" smtClean="0">
                <a:latin typeface="Calibri" pitchFamily="34" charset="0"/>
              </a:rPr>
              <a:t> pro </a:t>
            </a:r>
            <a:r>
              <a:rPr lang="en-GB" sz="2000" dirty="0" err="1" smtClean="0">
                <a:latin typeface="Calibri" pitchFamily="34" charset="0"/>
              </a:rPr>
              <a:t>neoprávněnou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manipulaci</a:t>
            </a:r>
            <a:endParaRPr lang="en-GB" sz="2000" dirty="0" smtClean="0">
              <a:latin typeface="Calibri" pitchFamily="34" charset="0"/>
            </a:endParaRPr>
          </a:p>
          <a:p>
            <a:pPr marL="336550" indent="-336550">
              <a:lnSpc>
                <a:spcPct val="90000"/>
              </a:lnSpc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err="1" smtClean="0">
                <a:latin typeface="Calibri" pitchFamily="34" charset="0"/>
              </a:rPr>
              <a:t>Kovová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skříň</a:t>
            </a:r>
            <a:r>
              <a:rPr lang="en-GB" sz="2000" dirty="0" smtClean="0">
                <a:latin typeface="Calibri" pitchFamily="34" charset="0"/>
              </a:rPr>
              <a:t>, </a:t>
            </a:r>
            <a:r>
              <a:rPr lang="en-GB" sz="2000" dirty="0" err="1" smtClean="0">
                <a:latin typeface="Calibri" pitchFamily="34" charset="0"/>
              </a:rPr>
              <a:t>plastový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čelní</a:t>
            </a:r>
            <a:r>
              <a:rPr lang="en-GB" sz="2000" dirty="0" smtClean="0">
                <a:latin typeface="Calibri" pitchFamily="34" charset="0"/>
              </a:rPr>
              <a:t> panel  </a:t>
            </a:r>
          </a:p>
          <a:p>
            <a:pPr marL="336550" indent="-336550">
              <a:lnSpc>
                <a:spcPct val="90000"/>
              </a:lnSpc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err="1" smtClean="0">
                <a:latin typeface="Calibri" pitchFamily="34" charset="0"/>
              </a:rPr>
              <a:t>Možnost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zálohy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na</a:t>
            </a:r>
            <a:r>
              <a:rPr lang="en-GB" sz="2000" dirty="0" smtClean="0">
                <a:latin typeface="Calibri" pitchFamily="34" charset="0"/>
              </a:rPr>
              <a:t> 72 </a:t>
            </a:r>
            <a:r>
              <a:rPr lang="en-GB" sz="2000" dirty="0" err="1" smtClean="0">
                <a:latin typeface="Calibri" pitchFamily="34" charset="0"/>
              </a:rPr>
              <a:t>hodin</a:t>
            </a:r>
            <a:endParaRPr lang="en-GB" sz="2000" dirty="0" smtClean="0">
              <a:latin typeface="Calibri" pitchFamily="34" charset="0"/>
            </a:endParaRPr>
          </a:p>
          <a:p>
            <a:pPr marL="336550" indent="-336550">
              <a:lnSpc>
                <a:spcPct val="90000"/>
              </a:lnSpc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err="1" smtClean="0">
                <a:latin typeface="Calibri" pitchFamily="34" charset="0"/>
              </a:rPr>
              <a:t>Přístup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kabelů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zhora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nebo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zezadu</a:t>
            </a:r>
            <a:endParaRPr lang="en-GB" sz="2000" dirty="0" smtClean="0">
              <a:latin typeface="Calibri" pitchFamily="34" charset="0"/>
            </a:endParaRPr>
          </a:p>
          <a:p>
            <a:pPr marL="336550" indent="-336550">
              <a:lnSpc>
                <a:spcPct val="90000"/>
              </a:lnSpc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Montáž na omítku, pod omítku i do </a:t>
            </a:r>
            <a:r>
              <a:rPr lang="cs-CZ" sz="2000" dirty="0" err="1" smtClean="0">
                <a:latin typeface="Calibri" pitchFamily="34" charset="0"/>
              </a:rPr>
              <a:t>Rack</a:t>
            </a:r>
            <a:endParaRPr lang="en-GB" sz="2000" dirty="0" smtClean="0">
              <a:latin typeface="Calibri" pitchFamily="34" charset="0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cs-CZ" sz="2000" dirty="0" smtClean="0">
              <a:latin typeface="Calibri" pitchFamily="34" charset="0"/>
              <a:ea typeface="+mj-ea"/>
              <a:cs typeface="+mj-cs"/>
            </a:endParaRPr>
          </a:p>
          <a:p>
            <a:pPr marL="336550" marR="0" lvl="0" indent="-336550" algn="l" defTabSz="685800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E5182F"/>
              </a:buClr>
              <a:buSzTx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126" y="2168673"/>
            <a:ext cx="2010229" cy="16975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7358" y="4258979"/>
            <a:ext cx="122396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Požární signalizace – certifikace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796925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513" y="2224297"/>
            <a:ext cx="10287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2483768" y="3861048"/>
            <a:ext cx="39592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Certifikace </a:t>
            </a:r>
            <a:r>
              <a:rPr lang="cs-CZ" dirty="0" err="1" smtClean="0">
                <a:solidFill>
                  <a:schemeClr val="tx1"/>
                </a:solidFill>
                <a:latin typeface="Calibri" pitchFamily="34" charset="0"/>
              </a:rPr>
              <a:t>VdS</a:t>
            </a:r>
            <a:endParaRPr lang="cs-CZ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55776" y="5373216"/>
            <a:ext cx="3959225" cy="4118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Calibri" pitchFamily="34" charset="0"/>
              </a:rPr>
              <a:t>Certifikace TAZÚS</a:t>
            </a:r>
          </a:p>
        </p:txBody>
      </p:sp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867" y="5085184"/>
            <a:ext cx="136683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élník 15"/>
          <p:cNvSpPr/>
          <p:nvPr/>
        </p:nvSpPr>
        <p:spPr>
          <a:xfrm>
            <a:off x="2429693" y="21574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Certifikace dle EN54 </a:t>
            </a:r>
          </a:p>
          <a:p>
            <a:r>
              <a:rPr lang="cs-CZ" dirty="0" smtClean="0">
                <a:latin typeface="Calibri" pitchFamily="34" charset="0"/>
              </a:rPr>
              <a:t>CE označení pro všechny prvky systému </a:t>
            </a:r>
          </a:p>
          <a:p>
            <a:r>
              <a:rPr lang="cs-CZ" dirty="0" smtClean="0">
                <a:latin typeface="Calibri" pitchFamily="34" charset="0"/>
              </a:rPr>
              <a:t>Jako jeden z mála má certifikaci EN54-13</a:t>
            </a: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Společné pro systémy DF6100 a 6000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27464" y="1998617"/>
            <a:ext cx="7550330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 smtClean="0">
                <a:latin typeface="Calibri" pitchFamily="34" charset="0"/>
              </a:rPr>
              <a:t>Plná kompatibilita</a:t>
            </a:r>
            <a:r>
              <a:rPr lang="cs-CZ" sz="2000" dirty="0" smtClean="0">
                <a:latin typeface="Calibri" pitchFamily="34" charset="0"/>
              </a:rPr>
              <a:t> všech adresných prvků obou systémů </a:t>
            </a:r>
            <a:endParaRPr lang="en-GB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Kompatibilita síťování celé řady DF – ústředny, opakovací tabla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Systém je jednoduchý na údržbu a servis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Programování je prováděno pod Windows</a:t>
            </a:r>
            <a:endParaRPr lang="en-GB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Systém umožňuje </a:t>
            </a:r>
            <a:r>
              <a:rPr lang="en-GB" sz="2000" dirty="0" smtClean="0">
                <a:latin typeface="Calibri" pitchFamily="34" charset="0"/>
              </a:rPr>
              <a:t>Soft-</a:t>
            </a:r>
            <a:r>
              <a:rPr lang="cs-CZ" sz="2000" dirty="0" smtClean="0">
                <a:latin typeface="Calibri" pitchFamily="34" charset="0"/>
              </a:rPr>
              <a:t>adresaci </a:t>
            </a:r>
            <a:r>
              <a:rPr lang="en-GB" sz="2000" dirty="0" smtClean="0">
                <a:latin typeface="Calibri" pitchFamily="34" charset="0"/>
              </a:rPr>
              <a:t>s </a:t>
            </a:r>
            <a:r>
              <a:rPr lang="cs-CZ" sz="2000" dirty="0" smtClean="0">
                <a:latin typeface="Calibri" pitchFamily="34" charset="0"/>
              </a:rPr>
              <a:t>tolerancí odboček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  <a:cs typeface="Lucida Sans Unicode" pitchFamily="34" charset="0"/>
              </a:rPr>
              <a:t>Jednotky jsou adresovány přímo ústřednou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  <a:cs typeface="Lucida Sans Unicode" pitchFamily="34" charset="0"/>
              </a:rPr>
              <a:t>Vylučuje adresovací chyby programátora 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  <a:cs typeface="Lucida Sans Unicode" pitchFamily="34" charset="0"/>
              </a:rPr>
              <a:t>Rychlejší instalace a oživení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  <a:cs typeface="Lucida Sans Unicode" pitchFamily="34" charset="0"/>
              </a:rPr>
              <a:t>Ústředna zobrazuje historii událostí 9999</a:t>
            </a:r>
            <a:endParaRPr lang="en-GB" sz="2000" dirty="0" smtClean="0">
              <a:latin typeface="Calibri" pitchFamily="34" charset="0"/>
              <a:cs typeface="Lucida Sans Unicode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Společné pro systémy DF6100 a 6000 – tablo obsluhy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27464" y="1998617"/>
            <a:ext cx="7550330" cy="5952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cs-CZ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6550" indent="-336550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Plnohodnotné ovládání systému</a:t>
            </a:r>
          </a:p>
          <a:p>
            <a:pPr marL="336550" indent="-336550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Dotyková obrazovka</a:t>
            </a: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6550" indent="-336550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Aktivní / pasivní režim</a:t>
            </a: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6550" indent="-336550">
              <a:lnSpc>
                <a:spcPct val="100000"/>
              </a:lnSpc>
              <a:spcBef>
                <a:spcPts val="525"/>
              </a:spcBef>
              <a:buClr>
                <a:srgbClr val="CC0000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</a:rPr>
              <a:t>Napájení 230V nebo 24V</a:t>
            </a:r>
          </a:p>
          <a:p>
            <a:pPr marL="336550" indent="-336550">
              <a:lnSpc>
                <a:spcPct val="100000"/>
              </a:lnSpc>
              <a:spcBef>
                <a:spcPts val="400"/>
              </a:spcBef>
              <a:buClr>
                <a:srgbClr val="CC0000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LON připojení (karta součástí tabla)</a:t>
            </a: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6550" indent="-33655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GB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  <a:endParaRPr lang="en-GB" sz="2000" dirty="0" smtClean="0">
              <a:latin typeface="Calibri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11" name="Picture 8" descr="CTPR3000_No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116" y="2477237"/>
            <a:ext cx="30241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  a  KTPO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27464" y="1998617"/>
            <a:ext cx="7550330" cy="709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Obslužné pole požární ochrany, </a:t>
            </a:r>
            <a:r>
              <a:rPr lang="cs-CZ" sz="2000" dirty="0" err="1" smtClean="0">
                <a:latin typeface="Calibri" pitchFamily="34" charset="0"/>
              </a:rPr>
              <a:t>VdS</a:t>
            </a: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Klíčový trezor požární ochrany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Nerezové provedení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S dvířky pro vložku FAB nebo CISA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Monitorovaný trezor dle </a:t>
            </a:r>
            <a:r>
              <a:rPr lang="cs-CZ" sz="2000" dirty="0" err="1" smtClean="0">
                <a:latin typeface="Calibri" pitchFamily="34" charset="0"/>
              </a:rPr>
              <a:t>VdS</a:t>
            </a: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Ochrana proti zamrznutí vytápěním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Až 4 klíče od objektu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Uschování karet přístupového systému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Osvětlení vnitřního prostoru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  <a:endParaRPr lang="en-GB" sz="2000" dirty="0" smtClean="0">
              <a:latin typeface="Calibri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49154" name="Picture 2" descr="KTPO FSD-S3 plus5 – F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311" y="4112488"/>
            <a:ext cx="1905000" cy="1857376"/>
          </a:xfrm>
          <a:prstGeom prst="rect">
            <a:avLst/>
          </a:prstGeom>
          <a:noFill/>
        </p:spPr>
      </p:pic>
      <p:pic>
        <p:nvPicPr>
          <p:cNvPr id="49156" name="Picture 4" descr="FBF-S OPP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997" y="2011359"/>
            <a:ext cx="1905000" cy="1524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0660" name="AutoShape 4" descr="data:image/jpeg;base64,/9j/4AAQSkZJRgABAQAAAQABAAD/2wCEAAkGBg8QEREQDRQQDxAQEREQEBURFhARGQ8YGBQXIBUQGBYXJzIfFxkkJRIWHy8gJTMrLTgsGB4xNTIqNSYrOCkBCQoKDgwOGg8PGjUlHiQsNTU1KSwyLS01KSw1Ki4vNC0xLDU1Nio0NTAtNTUqLSopLCwwNSk0LCwtKTIsLCkpLP/AABEIALAAsAMBIgACEQEDEQH/xAAcAAEAAgMBAQEAAAAAAAAAAAAAAQYEBQcIAgP/xAA/EAABBAECAwUGAwUFCQAAAAABAAIDBBEFEgYTIQciMUFRCBQyYXGBkaGxI1JywdEVMzVzsxhTVIKSoqOy0v/EABgBAQADAQAAAAAAAAAAAAAAAAACAwQB/8QAJxEBAQABAwMCBgMAAAAAAAAAAAECAxExBEFREiEiYXGBscETMqH/2gAMAwEAAhEDEQA/AOGoiICIiCQvpfIX0uJYoChykKHIjEIiLoIiICIiAiIgIiICIiAiIgIiICIiCQpCgKQgKCpUIIREQEREBERAREQEREBERAREQEREBERBKlQFKCEKIUEIiICIiAiIgIiICIiAiIgIiICIiAiL9q9Z0jgxgJc7oAnLlu3vX5gKQFYxp1Wq0GyebIeu0f0/mVnQPtPGa9J5Z5HbjP5K6aXm/tkvV98Md55tkn23U3Cgq12bUedl6s6AnzLT+OfH9VrtU0DY3mwHmRYz6lo9c+YXLp7cJ49TLZM5tvx4v3aRF9FqgBVNKEW60rgzULUZmq1p5ogXNL2NJGQOoytOW48UHyiLIpUJZnBkDHyvPg2Nrnk/ZvVBjot/NwFqrG7n07YaPPlSH9AtE9hBwehHQg9MfJB8ottovCt26HmlBLYEe0P5Y3bN2dufrtP4LD1HTZa8j4bDHRSxnD2OGC04BwfxQYqIiAiIgIiIJCsumtFWubDhmSToz+X9VWVcLEAdLp8J+B0kYPz6sH81dpTmsfVXf04Xi8/STdtaFKGhC27fbzrU3WKM9S0nwAB8+oJPlkAdVZqXCnE1xomaIKTHdWMlOHYPhkYLh98fRfPD9RlviOCOcB0daAzRtPgXAZBx8i7P/KFU+0rju9Zv2G82aGKCZ8UUbHOjDAx2NxAPVxIJyfXopampcb6cfbZV0/T4auE1dSb2+eJO0kb7Vpb1Jza3ENeN0Ex2smYA6Mn5kdP0I8VXtS07+zrDWtO+nZ+DPXYfQn7jr5g5V24Q1iXV9D1OvqJdMacbpIZX9Xd2Nz2ZcfFwMfj44cqZfkMuiRPk6uikDWn5BxaOv0OPsFLDO5S78xDW0MNKyYzbHK7WfizwqmuUOTK5o+Ejc36HyWBGwk4AJJwAB1yfILfcTd6Ou8+JZ1+7Wn+q2vY/w577qkAcMxQE2ZemRhmNoP1cWhU6k2y2bOmzuelLeXo7gXh4UNPrVcAOZGDL85HdXn8SR9l5r7VeHfcdTsxtGI5Hc+H02ydcD6HcPsuydp3aD7jf0uBpw0S8+1gkfs3ZjaCPP4nu6/utWs9ojhzm1oL0Yy6B/JkI845PhP2cP+8qtoefwF6j4d0+nw/pPvD2d5sLJbLmgb5nuAxGD6AuDQPAePqvLgOF6d4N4u03WdPbVtOjMpibDZgkcGucWgDe3PVwOAQR1CCt0vaShdJiepJHETjcyVsjgPUtIGfsVzvtW4wq6lc5lOFkcbAWc3btfaP+8ePQYwM9cePkB1XUPZ201+TBNagJ8MmOVo+xAJ/Fce4+7PrOkTNjmLZYpQXQytBAeAerSD8LhkZHzCDpns1fBqP8dX9Jlzrtd/xm/wD5rP8ASYui+zT8Go/xVf8A1mXOu13/ABm//ms/0mIKciIgIiICIpQFaLExdXr2Y+r4HNJ+WMZ/NoVXW30PVRESyTrE/wCLzx88enqrNOz3l7s3UYWyZY8z/fMX+1qMkU1TXNPHN5bQJmDPeZ1DmnHXpuLT6YB6rQ9qetadesxWtNDmOni32gQWkS7sdR4ZwBkjofFRp1mzRcX08T13950eScfMY6j6j7qu8Ragyew+SOPkNdt7mAMHHezjzzlWa0l+Lv8AlT0eWU+Ce+M4vefKx0GPi6u3SYdJ0WNxt3GA3n4IDCekmXHxOBj90NytVxUxsNerpcJ3Py18uPLxOT6ZJJ+gC13DnE0kNfk04A6cudulIGAD4Z9SOvj08PFfm94qh007ubZkyepycn+Xz+SlhJMfrz8lWvnnlqzef14ne3zfEjB4qmG+ONvhGz8zjp+Q/Fdp9nvhzk05brxh9p+2MnyjjyM/dxd/0hefZ5y9xc7q5xJK7Ke26jBp3uNCG1HIytyIXvEIAdtxzDhxOepd9Ss+eXqu7fo6f8eEx8LtxHwRoF+w+zbma6V4a04tNaAGjAAbnp4Kxaho9e7p8tOJ7ZYnwGu14eJMFre44uHi4ENP2Xj0ldL7KO1SLSYrEFqOWWOR7JY+Vy+47BD87iOhAZ4eh9VFa51aqPje+OQbXxucxw9C04I/IqzWOy/V468Vv3aV0crdwDBukjHkXxjvNB8f1wvw4z4igs6hJeoNlhEj2TASbNzJBjc4bSRjI3fddE4c9oyRjGs1KvziOhlgcGOd8zG7pn5gj6IK12Y1NbbfrCu24yISsM+8TNi5ee/vDu6emcfPCv8A7R0kfuVVp/vDZJZ9BGd5/Nq/O97SNQNPu9Ww9/kJHxRt/Fu4/kuPcY8Z2tUn59pw6DbGxmQyFufhaD+ZPUoOr+zV8Go/x1f0mVG7V9Gsv1e86OGd7XSNwWxyOB/Zs8CBgrL7Je0mto7bQsxzSmwYS3lcvpsD853EfvhdA/2jtN/4e5/4P/tBwZ2gWwCXQWAACSTFKAPmeiwSu+6t7QenzQTxNguB0sMkbSeRgFzCATh3h1XAighERAREQFIUKQgzaWrzQ/3bunm09Qft5fZY00xe4vd4uJJ+6sfCfCcFwHm2XQvLwxkcVae285x+0cGYDGZIGck/Jbet2WENsOtWOSK9qSpuirz2mhzACZJCzrDH3h3iD5rtts2qMwxl3kU+lq0sLXNiIG8gk4yRj0WLPM55LnkucfEk5yrJremMbQ050bWOke++JHxgkyhkrQ0k+JAB6fIr60bguKSBli9ajoNsTOr1Q+N8nMc3G5zyCOVGC5oLjn6dE3u2xMcZd5PdVEV0pdn0RELbd2GtYtOe2pGGPmbKBIWNkfKw4jY5zSGu72fFZFDszjIrtt3GVbNuWevDCYZJf2scxjLXPacNbuGN3qfAriSiYULo1TgGrNVoRMm5d2xetVpCY3uA2BuW7t2NrMZzjrvPp11UfBdPa+eS+I6bJG12y+7yudNNt3PY2IOzsaMZeSPEdEFQ2qCrrrvDIp6fO2QRSTM1Cq1kzOvMhkqSPYWk9dru67HqsHQuEIZoG2btqOjFLMa1cuY+XmyAAuLtpHLjbubl5z4+CCrornV7P4QGe+XYa0liSSKoGsfYbPtk2c10jDiOIuGA7rkdcLVaVwpJLqEenTO5MjrBrPdjmbHAkE4yN3h6oNEGoQrvwDwsyWWrYmLZI/7TgpPhczIkDmOcXE5xju424Wn4o4c9y2NndttSZkfX2Ee7xuP7Pe/PxkddgHQYyc9EFfREQEREBERAUhQiC7cL8fx1Kza0sM7wyZ8wNey+oJtwaNk4aCZGjYMdR0JCzK3aZXbasW/d7TJZrBsNMFt8OQQP2EoDS2RgIPUAHBK56iC3Xu0Sy7lPrF9Sdklx73wv2hwsSh5jaMd1o2jzPqv0pcdQvibHq1d2oOisSWYn80xFzpMcyOXoeYwlgPkfHqqaiC8VuPqruRJcpNlnpucapildBG1vMc+OF8eDuYxzjjBHToVjO48LpdOmljL30bE1mU7gPeHSWOa7Ax3PMefiqgiC86X2hxRGFz673vrX7FyItlDRtmA3xOBacnujDvyWt0fieu2B9S/A6zAZ/eYuVLyHxPLdrhu2kFrhjIx4jKrCILfrHHLLbHxzw7WPuVp9sb9oZDDAYm1mkgndtPxnz8lGn8W0mxe7W6j7FaKw+zUaJuW+PfgOikcG4kYQxuegPQ+qqKILtDx3VeIjdpNlfVkkfUEMroI42ufvFd7MHdG1x6YIOCRla6nxcI7UeoGPfdF11t7i7Eb2nryhGBlpznvZ8MKtIgv1TtCp1+Q2nTfFHDfivu3z8x0haxwMeS0YHeGPoc5ytBrvEwuQQsna51mBz2tnLsl8LjubC8EZc5ri7Ds+BxhaBEBERAREQERE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325395" y="1383261"/>
            <a:ext cx="849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Adresné prvky pro systémy DF6100 a 6000 </a:t>
            </a:r>
            <a:endParaRPr lang="cs-CZ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14375" y="4714875"/>
            <a:ext cx="77724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59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27464" y="1998617"/>
            <a:ext cx="7550330" cy="6350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Automatické hlásiče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Tlačítkové hlásiče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Vstupně výstupní jednotky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Sirény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Majáky </a:t>
            </a: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</a:endParaRPr>
          </a:p>
          <a:p>
            <a:pPr marL="336550" indent="-336550">
              <a:spcBef>
                <a:spcPts val="525"/>
              </a:spcBef>
              <a:buClr>
                <a:srgbClr val="E5182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000" dirty="0" smtClean="0">
                <a:latin typeface="Calibri" pitchFamily="34" charset="0"/>
              </a:rPr>
              <a:t> </a:t>
            </a:r>
            <a:endParaRPr lang="en-GB" sz="2000" dirty="0" smtClean="0">
              <a:latin typeface="Calibri" pitchFamily="34" charset="0"/>
            </a:endParaRPr>
          </a:p>
          <a:p>
            <a:pPr marL="736600" lvl="1" indent="-279400">
              <a:spcBef>
                <a:spcPts val="450"/>
              </a:spcBef>
              <a:buClr>
                <a:srgbClr val="F02F00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cs-CZ" sz="2000" dirty="0" smtClean="0">
              <a:latin typeface="Calibri" pitchFamily="34" charset="0"/>
              <a:cs typeface="Lucida Sans Unicode" pitchFamily="34" charset="0"/>
            </a:endParaRPr>
          </a:p>
        </p:txBody>
      </p:sp>
      <p:pic>
        <p:nvPicPr>
          <p:cNvPr id="57346" name="Picture 2" descr="Menvier MAP8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312" y="2168434"/>
            <a:ext cx="1005845" cy="1031966"/>
          </a:xfrm>
          <a:prstGeom prst="rect">
            <a:avLst/>
          </a:prstGeom>
          <a:noFill/>
        </p:spPr>
      </p:pic>
      <p:pic>
        <p:nvPicPr>
          <p:cNvPr id="57348" name="Picture 4" descr="Menvier MBG8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1695" y="2824776"/>
            <a:ext cx="1150711" cy="1018380"/>
          </a:xfrm>
          <a:prstGeom prst="rect">
            <a:avLst/>
          </a:prstGeom>
          <a:noFill/>
        </p:spPr>
      </p:pic>
      <p:pic>
        <p:nvPicPr>
          <p:cNvPr id="57350" name="Picture 6" descr="Menvier CIOP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2261" y="3719535"/>
            <a:ext cx="1046209" cy="847430"/>
          </a:xfrm>
          <a:prstGeom prst="rect">
            <a:avLst/>
          </a:prstGeom>
          <a:noFill/>
        </p:spPr>
      </p:pic>
      <p:pic>
        <p:nvPicPr>
          <p:cNvPr id="57352" name="Picture 8" descr="6000/SSR/V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3315" y="4349613"/>
            <a:ext cx="1372779" cy="1105088"/>
          </a:xfrm>
          <a:prstGeom prst="rect">
            <a:avLst/>
          </a:prstGeom>
          <a:noFill/>
        </p:spPr>
      </p:pic>
      <p:pic>
        <p:nvPicPr>
          <p:cNvPr id="57354" name="Picture 10" descr="Fulleon SOL-LX-W/RF/W1/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7576" y="5096247"/>
            <a:ext cx="876391" cy="912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767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660</Words>
  <Application>Microsoft Office PowerPoint</Application>
  <PresentationFormat>Předvádění na obrazovce (4:3)</PresentationFormat>
  <Paragraphs>404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Lucida Sans Unicode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Řehák</dc:creator>
  <cp:lastModifiedBy>hanzelka</cp:lastModifiedBy>
  <cp:revision>274</cp:revision>
  <dcterms:created xsi:type="dcterms:W3CDTF">2014-07-14T07:33:22Z</dcterms:created>
  <dcterms:modified xsi:type="dcterms:W3CDTF">2015-06-08T05:28:40Z</dcterms:modified>
</cp:coreProperties>
</file>